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elveticaNeue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6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81008fe53_2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81008fe53_2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71e9a183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71e9a183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71d46777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71d46777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81008fe53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81008fe53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81008fe53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81008fe53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71e9a183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71e9a183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71e9a183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71e9a183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71e9a183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71e9a183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71e9a183c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71e9a183c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71e9a183c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71e9a183c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81008fe5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81008fe5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71e9a183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71e9a183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71e9a183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71e9a183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71e9a183c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71e9a183c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81008fe53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81008fe53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81008fe53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81008fe53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81008fe53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81008fe53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81008fe53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81008fe53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81008fe53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81008fe53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81008fe53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81008fe53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81008fe53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81008fe53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Azure/MLAKSDeployment" TargetMode="External"/><Relationship Id="rId4" Type="http://schemas.openxmlformats.org/officeDocument/2006/relationships/hyperlink" Target="https://github.com/Microsoft/AKSDeploymentTutorial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anaconda.com/download" TargetMode="External"/><Relationship Id="rId4" Type="http://schemas.openxmlformats.org/officeDocument/2006/relationships/hyperlink" Target="https://www.anaconda.com/download" TargetMode="External"/><Relationship Id="rId5" Type="http://schemas.openxmlformats.org/officeDocument/2006/relationships/hyperlink" Target="https://docs.docker.com/v17.12/install/linux/docker-ee/ubuntu" TargetMode="External"/><Relationship Id="rId6" Type="http://schemas.openxmlformats.org/officeDocument/2006/relationships/hyperlink" Target="https://hub.docker.com/" TargetMode="External"/><Relationship Id="rId7" Type="http://schemas.openxmlformats.org/officeDocument/2006/relationships/hyperlink" Target="https://azure.microsoft.com/" TargetMode="External"/><Relationship Id="rId8" Type="http://schemas.openxmlformats.org/officeDocument/2006/relationships/hyperlink" Target="https://docs.microsoft.com/en-us/azure/machine-learning/data-science-virtual-machine/dsvm-ubuntu-intro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microsoft.com/en-us/azure/machine-learning/data-science-virtual-machine/dsvm-ubuntu-intro" TargetMode="External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Azure #1 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26"/>
            <a:ext cx="8222100" cy="17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Real-time scoring of Python Scikit-Learn and Deep Learning Models on Azure</a:t>
            </a:r>
            <a:endParaRPr b="1" sz="23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Ref: https://github.com/Azure/MLAKSDeployment</a:t>
            </a:r>
            <a:endParaRPr b="1" sz="1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28" name="Google Shape;128;p22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6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. Activate the virtual environment</a:t>
            </a:r>
            <a:endParaRPr b="1"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50" y="1265500"/>
            <a:ext cx="5509396" cy="3725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/>
        </p:nvSpPr>
        <p:spPr>
          <a:xfrm>
            <a:off x="5561650" y="1611075"/>
            <a:ext cx="32397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$ source activate MLAKSDeployment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36" name="Google Shape;136;p23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7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. Login to Azure</a:t>
            </a:r>
            <a:endParaRPr b="1"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50" y="1265500"/>
            <a:ext cx="5509396" cy="3725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/>
        </p:nvSpPr>
        <p:spPr>
          <a:xfrm>
            <a:off x="5561650" y="1611075"/>
            <a:ext cx="3239700" cy="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$ sudo az login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$ </a:t>
            </a:r>
            <a:r>
              <a:rPr lang="en">
                <a:solidFill>
                  <a:srgbClr val="999999"/>
                </a:solidFill>
              </a:rPr>
              <a:t>sudo az account-set --subscription &lt;Your Azure Subscription&gt;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3125" y="1270725"/>
            <a:ext cx="5888503" cy="372559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8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. Install Jupyterhub</a:t>
            </a:r>
            <a:endParaRPr b="1"/>
          </a:p>
        </p:txBody>
      </p:sp>
      <p:sp>
        <p:nvSpPr>
          <p:cNvPr id="146" name="Google Shape;146;p24"/>
          <p:cNvSpPr txBox="1"/>
          <p:nvPr/>
        </p:nvSpPr>
        <p:spPr>
          <a:xfrm>
            <a:off x="5765375" y="1658100"/>
            <a:ext cx="3239700" cy="20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E"/>
                </a:solidFill>
              </a:rPr>
              <a:t>To install JupyterHub along with its dependencies including nodejs/npm:</a:t>
            </a:r>
            <a:endParaRPr sz="1200">
              <a:solidFill>
                <a:srgbClr val="24292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c</a:t>
            </a:r>
            <a:r>
              <a:rPr b="1" lang="en" sz="1200">
                <a:solidFill>
                  <a:srgbClr val="FF0000"/>
                </a:solidFill>
              </a:rPr>
              <a:t>onda install -c conda-forge jupyterhub==0.9.3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E"/>
                </a:solidFill>
              </a:rPr>
              <a:t>If you plan to run notebook servers locally, install the Jupyter notebook or JupyterLab:</a:t>
            </a:r>
            <a:endParaRPr sz="12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c</a:t>
            </a:r>
            <a:r>
              <a:rPr b="1" lang="en" sz="1200">
                <a:solidFill>
                  <a:srgbClr val="FF0000"/>
                </a:solidFill>
              </a:rPr>
              <a:t>onda install notebook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conda install jupyterlab</a:t>
            </a:r>
            <a:endParaRPr b="1"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25" y="1187225"/>
            <a:ext cx="5888728" cy="370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9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. Run the Hub server</a:t>
            </a:r>
            <a:endParaRPr b="1"/>
          </a:p>
        </p:txBody>
      </p:sp>
      <p:sp>
        <p:nvSpPr>
          <p:cNvPr id="154" name="Google Shape;154;p25"/>
          <p:cNvSpPr txBox="1"/>
          <p:nvPr/>
        </p:nvSpPr>
        <p:spPr>
          <a:xfrm>
            <a:off x="5960150" y="1151250"/>
            <a:ext cx="31545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4292E"/>
                </a:solidFill>
              </a:rPr>
              <a:t>Create a configuration file</a:t>
            </a:r>
            <a:endParaRPr b="1" sz="1200">
              <a:solidFill>
                <a:srgbClr val="24292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$ jupyterhub --generate-config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4292E"/>
                </a:solidFill>
              </a:rPr>
              <a:t>If you plan to run notebook servers locally, install the Jupyter notebook or JupyterLab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$conda update all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$ jupyterhub -f jupyterhub_config.py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4292E"/>
                </a:solidFill>
              </a:rPr>
              <a:t>Getting started with JupyterHub tutorial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https://github.com/jupyterhub/jupyterhub-tutorial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2650"/>
            <a:ext cx="5583849" cy="382844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10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. Let’s start from MLAKSDeployment </a:t>
            </a:r>
            <a:endParaRPr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67" name="Google Shape;167;p27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Deployment on AKS</a:t>
            </a:r>
            <a:endParaRPr b="1"/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50" y="1132950"/>
            <a:ext cx="5029137" cy="387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7"/>
          <p:cNvSpPr txBox="1"/>
          <p:nvPr/>
        </p:nvSpPr>
        <p:spPr>
          <a:xfrm>
            <a:off x="5074900" y="1812600"/>
            <a:ext cx="39234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After creating new resource group</a:t>
            </a:r>
            <a:endParaRPr b="1"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75" name="Google Shape;175;p28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Deployment on AKS</a:t>
            </a:r>
            <a:endParaRPr b="1"/>
          </a:p>
        </p:txBody>
      </p:sp>
      <p:sp>
        <p:nvSpPr>
          <p:cNvPr id="176" name="Google Shape;176;p28"/>
          <p:cNvSpPr txBox="1"/>
          <p:nvPr/>
        </p:nvSpPr>
        <p:spPr>
          <a:xfrm>
            <a:off x="5293925" y="1175875"/>
            <a:ext cx="35955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Below, we create the AKS cluster with 5 nodes in the resource group we created earlier. This step can take ten or more minutes.</a:t>
            </a:r>
            <a:endParaRPr b="1"/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895725"/>
            <a:ext cx="8839200" cy="960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50" y="1265500"/>
            <a:ext cx="5139100" cy="2399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84" name="Google Shape;184;p29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Deployment on AKS</a:t>
            </a:r>
            <a:endParaRPr b="1"/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13100"/>
            <a:ext cx="6841626" cy="391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91" name="Google Shape;191;p30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Deployment on AKS</a:t>
            </a:r>
            <a:endParaRPr b="1"/>
          </a:p>
        </p:txBody>
      </p:sp>
      <p:pic>
        <p:nvPicPr>
          <p:cNvPr id="192" name="Google Shape;1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65500"/>
            <a:ext cx="3996680" cy="372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6130" y="1265500"/>
            <a:ext cx="4690121" cy="3019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99" name="Google Shape;199;p31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Deployment on AKS</a:t>
            </a:r>
            <a:endParaRPr b="1"/>
          </a:p>
        </p:txBody>
      </p:sp>
      <p:pic>
        <p:nvPicPr>
          <p:cNvPr id="200" name="Google Shape;200;p31"/>
          <p:cNvPicPr preferRelativeResize="0"/>
          <p:nvPr/>
        </p:nvPicPr>
        <p:blipFill rotWithShape="1">
          <a:blip r:embed="rId3">
            <a:alphaModFix/>
          </a:blip>
          <a:srcRect b="5142" l="2813" r="2757" t="2538"/>
          <a:stretch/>
        </p:blipFill>
        <p:spPr>
          <a:xfrm>
            <a:off x="3152845" y="744400"/>
            <a:ext cx="5772007" cy="435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1"/>
          <p:cNvPicPr preferRelativeResize="0"/>
          <p:nvPr/>
        </p:nvPicPr>
        <p:blipFill rotWithShape="1">
          <a:blip r:embed="rId4">
            <a:alphaModFix/>
          </a:blip>
          <a:srcRect b="0" l="0" r="64261" t="0"/>
          <a:stretch/>
        </p:blipFill>
        <p:spPr>
          <a:xfrm>
            <a:off x="155575" y="1186537"/>
            <a:ext cx="2815004" cy="2119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1"/>
          <p:cNvPicPr preferRelativeResize="0"/>
          <p:nvPr/>
        </p:nvPicPr>
        <p:blipFill rotWithShape="1">
          <a:blip r:embed="rId4">
            <a:alphaModFix/>
          </a:blip>
          <a:srcRect b="0" l="52306" r="0" t="0"/>
          <a:stretch/>
        </p:blipFill>
        <p:spPr>
          <a:xfrm>
            <a:off x="121775" y="3379125"/>
            <a:ext cx="2882601" cy="1626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1"/>
          <p:cNvSpPr/>
          <p:nvPr/>
        </p:nvSpPr>
        <p:spPr>
          <a:xfrm>
            <a:off x="253275" y="4824225"/>
            <a:ext cx="2682300" cy="11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/>
        </p:nvSpPr>
        <p:spPr>
          <a:xfrm>
            <a:off x="330100" y="798125"/>
            <a:ext cx="8321100" cy="18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</a:t>
            </a:r>
            <a:r>
              <a:rPr lang="en" sz="20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his reference architecture shows how to deploy Python models as web services to make real-time predictions. Two scenarios are covered: deploying regular Python models, and the specific requirements of deploying deep learning models. Both scenarios use the architecture shown.</a:t>
            </a:r>
            <a:endParaRPr sz="2000"/>
          </a:p>
        </p:txBody>
      </p:sp>
      <p:sp>
        <p:nvSpPr>
          <p:cNvPr id="74" name="Google Shape;74;p14"/>
          <p:cNvSpPr txBox="1"/>
          <p:nvPr/>
        </p:nvSpPr>
        <p:spPr>
          <a:xfrm>
            <a:off x="369525" y="3174450"/>
            <a:ext cx="67725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Two reference implementations for this architecture are available on GitHub, one for </a:t>
            </a:r>
            <a:r>
              <a:rPr lang="en" sz="12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regular Python models</a:t>
            </a: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 and one for </a:t>
            </a:r>
            <a:r>
              <a:rPr lang="en" sz="12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deep learning models</a:t>
            </a: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5" name="Google Shape;75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209" name="Google Shape;209;p32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Step8. Real Time Scoring </a:t>
            </a:r>
            <a:endParaRPr b="1"/>
          </a:p>
        </p:txBody>
      </p:sp>
      <p:pic>
        <p:nvPicPr>
          <p:cNvPr id="210" name="Google Shape;21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75" y="1085550"/>
            <a:ext cx="6171825" cy="39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216" name="Google Shape;216;p33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Step8. Real Time Scoring </a:t>
            </a:r>
            <a:endParaRPr b="1"/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4325"/>
            <a:ext cx="6211524" cy="397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223" name="Google Shape;223;p34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Step8. Real Time Scoring </a:t>
            </a:r>
            <a:endParaRPr b="1"/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2500"/>
            <a:ext cx="6231375" cy="401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31675" y="620700"/>
            <a:ext cx="3000000" cy="22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The scenario uses a subset of Stack Overflow question data which includes original questions tagged as JavaScript, their duplicate questions, and their answers. It trains a Scikit-Learn pipeline to predict the match probability of a duplicate question with each of the original questions. These predictions are made in real time using a REST API endpoint. The application flow for this architecture is as follows:</a:t>
            </a:r>
            <a:endParaRPr sz="120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300" y="1099875"/>
            <a:ext cx="7290925" cy="3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227000" y="892250"/>
            <a:ext cx="7500300" cy="15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24292E"/>
                </a:solidFill>
              </a:rPr>
              <a:t>The client sends a HTTP POST request with the encoded question data.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24292E"/>
                </a:solidFill>
              </a:rPr>
              <a:t>The Flask app extracts the question from the request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24292E"/>
                </a:solidFill>
              </a:rPr>
              <a:t>The question is then sent to the Scikit-learn pipeline model for featurization and scoring.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24292E"/>
                </a:solidFill>
              </a:rPr>
              <a:t>The matching FAQ questions with their scores are then piped into a JSON object and returned to the client.</a:t>
            </a:r>
            <a:endParaRPr sz="1200">
              <a:solidFill>
                <a:srgbClr val="24292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24292E"/>
                </a:solidFill>
              </a:rPr>
              <a:t>An example app that consumes the results is included with the scenario.</a:t>
            </a:r>
            <a:endParaRPr sz="1200">
              <a:solidFill>
                <a:srgbClr val="24292E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168950" y="777825"/>
            <a:ext cx="4649400" cy="19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24292E"/>
                </a:solidFill>
              </a:rPr>
              <a:t>Linux(Ubuntu).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0366D6"/>
                </a:solidFill>
                <a:uFill>
                  <a:noFill/>
                </a:uFill>
                <a:hlinkClick r:id="rId3"/>
              </a:rPr>
              <a:t>Anaconda Python</a:t>
            </a:r>
            <a:endParaRPr sz="1200">
              <a:solidFill>
                <a:srgbClr val="0366D6"/>
              </a:solidFill>
              <a:uFill>
                <a:noFill/>
              </a:uFill>
              <a:hlinkClick r:id="rId4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0366D6"/>
                </a:solidFill>
                <a:uFill>
                  <a:noFill/>
                </a:uFill>
                <a:hlinkClick r:id="rId5"/>
              </a:rPr>
              <a:t>Docker</a:t>
            </a:r>
            <a:r>
              <a:rPr lang="en" sz="1200">
                <a:solidFill>
                  <a:srgbClr val="24292E"/>
                </a:solidFill>
              </a:rPr>
              <a:t> installed.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0366D6"/>
                </a:solidFill>
                <a:uFill>
                  <a:noFill/>
                </a:uFill>
                <a:hlinkClick r:id="rId6"/>
              </a:rPr>
              <a:t>DockerHub</a:t>
            </a:r>
            <a:r>
              <a:rPr lang="en" sz="1200">
                <a:solidFill>
                  <a:srgbClr val="24292E"/>
                </a:solidFill>
              </a:rPr>
              <a:t> account.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0366D6"/>
                </a:solidFill>
                <a:uFill>
                  <a:noFill/>
                </a:uFill>
                <a:hlinkClick r:id="rId7"/>
              </a:rPr>
              <a:t>Azure account</a:t>
            </a:r>
            <a:r>
              <a:rPr lang="en" sz="1200">
                <a:solidFill>
                  <a:srgbClr val="24292E"/>
                </a:solidFill>
              </a:rPr>
              <a:t>.</a:t>
            </a:r>
            <a:endParaRPr sz="1200">
              <a:solidFill>
                <a:srgbClr val="24292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24292E"/>
                </a:solidFill>
              </a:rPr>
              <a:t>The tutorial was developed on an </a:t>
            </a:r>
            <a:r>
              <a:rPr lang="en" sz="1200">
                <a:solidFill>
                  <a:srgbClr val="0366D6"/>
                </a:solidFill>
                <a:uFill>
                  <a:noFill/>
                </a:uFill>
                <a:hlinkClick r:id="rId8"/>
              </a:rPr>
              <a:t>Azure Ubuntu DSVM</a:t>
            </a:r>
            <a:r>
              <a:rPr lang="en" sz="1200">
                <a:solidFill>
                  <a:srgbClr val="24292E"/>
                </a:solidFill>
              </a:rPr>
              <a:t>, which addresses the first three prerequisites.</a:t>
            </a:r>
            <a:endParaRPr sz="1200">
              <a:solidFill>
                <a:srgbClr val="24292E"/>
              </a:solidFill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52800" y="3707925"/>
            <a:ext cx="78330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Follow steps: how to provision ubuntu data science VM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https://docs.microsoft.com/en-us/azure/machine-learning/data-science-virtual-machine/dsvm-ubuntu-intro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01" name="Google Shape;101;p18"/>
          <p:cNvSpPr txBox="1"/>
          <p:nvPr/>
        </p:nvSpPr>
        <p:spPr>
          <a:xfrm>
            <a:off x="98250" y="757700"/>
            <a:ext cx="4220400" cy="368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4292E"/>
                </a:solidFill>
              </a:rPr>
              <a:t>Setup</a:t>
            </a:r>
            <a:endParaRPr b="1" sz="1700">
              <a:solidFill>
                <a:srgbClr val="24292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E"/>
                </a:solidFill>
              </a:rPr>
              <a:t>To set up your environment to run these notebooks, please follow these steps. They setup the notebooks to use Docker and Azure seamlessly.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24292E"/>
                </a:solidFill>
              </a:rPr>
              <a:t>Create a </a:t>
            </a:r>
            <a:r>
              <a:rPr i="1" lang="en" sz="1200">
                <a:solidFill>
                  <a:srgbClr val="24292E"/>
                </a:solidFill>
              </a:rPr>
              <a:t>Linux</a:t>
            </a:r>
            <a:r>
              <a:rPr lang="en" sz="1200">
                <a:solidFill>
                  <a:srgbClr val="24292E"/>
                </a:solidFill>
              </a:rPr>
              <a:t> DSVM.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https://docs.microsoft.com/en-us/azure/machine-learning/data-science-virtual-machine/dsvm-ubuntu-intro</a:t>
            </a:r>
            <a:r>
              <a:rPr lang="en" sz="1200">
                <a:solidFill>
                  <a:srgbClr val="24292E"/>
                </a:solidFill>
              </a:rPr>
              <a:t>  </a:t>
            </a:r>
            <a:br>
              <a:rPr lang="en" sz="1200">
                <a:solidFill>
                  <a:srgbClr val="24292E"/>
                </a:solidFill>
              </a:rPr>
            </a:br>
            <a:r>
              <a:rPr lang="en" sz="1200">
                <a:solidFill>
                  <a:srgbClr val="24292E"/>
                </a:solidFill>
              </a:rPr>
              <a:t>- you can go to your vm using &lt;public ip address&gt;:8000 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AutoNum type="arabicPeriod"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In a bash shell on the DSVM, add your login to the </a:t>
            </a:r>
            <a:r>
              <a:rPr lang="en" sz="1000">
                <a:solidFill>
                  <a:srgbClr val="24292E"/>
                </a:solidFill>
                <a:latin typeface="Consolas"/>
                <a:ea typeface="Consolas"/>
                <a:cs typeface="Consolas"/>
                <a:sym typeface="Consolas"/>
              </a:rPr>
              <a:t>docker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 group: </a:t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$ 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s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udo usermod -a -G docker &lt;login&gt;</a:t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24292E"/>
              </a:solidFill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1050" y="771450"/>
            <a:ext cx="4520549" cy="3899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4891720" cy="4219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14" name="Google Shape;114;p20"/>
          <p:cNvSpPr txBox="1"/>
          <p:nvPr/>
        </p:nvSpPr>
        <p:spPr>
          <a:xfrm>
            <a:off x="75450" y="699150"/>
            <a:ext cx="66477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4. 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Clone, fork, or download the zip file for this repository:</a:t>
            </a:r>
            <a:endParaRPr/>
          </a:p>
        </p:txBody>
      </p:sp>
      <p:sp>
        <p:nvSpPr>
          <p:cNvPr id="115" name="Google Shape;115;p20"/>
          <p:cNvSpPr txBox="1"/>
          <p:nvPr/>
        </p:nvSpPr>
        <p:spPr>
          <a:xfrm>
            <a:off x="348325" y="1229625"/>
            <a:ext cx="51834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 git clone https://github.com/Azure/MLAKSDeployment.git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Python Models on a Kubernetes Clusters for Real-Time Scoring   </a:t>
            </a:r>
            <a:endParaRPr/>
          </a:p>
        </p:txBody>
      </p:sp>
      <p:sp>
        <p:nvSpPr>
          <p:cNvPr id="121" name="Google Shape;121;p21"/>
          <p:cNvSpPr txBox="1"/>
          <p:nvPr/>
        </p:nvSpPr>
        <p:spPr>
          <a:xfrm>
            <a:off x="75450" y="744400"/>
            <a:ext cx="7266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5. 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Create the Python MLAKSDeployment virtual environment using the environment.yml:</a:t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3675"/>
            <a:ext cx="5645176" cy="381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